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39D3019E-BDE5-4DE8-A758-1959F463701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6468051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9D3019E-BDE5-4DE8-A758-1959F463701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1592169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9D3019E-BDE5-4DE8-A758-1959F463701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155920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39D3019E-BDE5-4DE8-A758-1959F463701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2028661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9D3019E-BDE5-4DE8-A758-1959F463701C}" type="datetimeFigureOut">
              <a:rPr lang="ar-EG" smtClean="0"/>
              <a:t>22/07/1441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9263644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39D3019E-BDE5-4DE8-A758-1959F463701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08783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39D3019E-BDE5-4DE8-A758-1959F463701C}" type="datetimeFigureOut">
              <a:rPr lang="ar-EG" smtClean="0"/>
              <a:t>22/07/1441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7431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39D3019E-BDE5-4DE8-A758-1959F463701C}" type="datetimeFigureOut">
              <a:rPr lang="ar-EG" smtClean="0"/>
              <a:t>22/07/1441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868172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D3019E-BDE5-4DE8-A758-1959F463701C}" type="datetimeFigureOut">
              <a:rPr lang="ar-EG" smtClean="0"/>
              <a:t>22/07/1441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3777503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D3019E-BDE5-4DE8-A758-1959F463701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1986121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9D3019E-BDE5-4DE8-A758-1959F463701C}" type="datetimeFigureOut">
              <a:rPr lang="ar-EG" smtClean="0"/>
              <a:t>22/07/1441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55EF259F-EFE6-46E4-B53A-EE2CFBD6399A}" type="slidenum">
              <a:rPr lang="ar-EG" smtClean="0"/>
              <a:t>‹#›</a:t>
            </a:fld>
            <a:endParaRPr lang="ar-EG"/>
          </a:p>
        </p:txBody>
      </p:sp>
    </p:spTree>
    <p:extLst>
      <p:ext uri="{BB962C8B-B14F-4D97-AF65-F5344CB8AC3E}">
        <p14:creationId xmlns:p14="http://schemas.microsoft.com/office/powerpoint/2010/main" val="199502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3019E-BDE5-4DE8-A758-1959F463701C}" type="datetimeFigureOut">
              <a:rPr lang="ar-EG" smtClean="0"/>
              <a:t>22/07/1441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EF259F-EFE6-46E4-B53A-EE2CFBD6399A}" type="slidenum">
              <a:rPr lang="ar-EG" smtClean="0"/>
              <a:t>‹#›</a:t>
            </a:fld>
            <a:endParaRPr lang="ar-EG"/>
          </a:p>
        </p:txBody>
      </p:sp>
    </p:spTree>
    <p:extLst>
      <p:ext uri="{BB962C8B-B14F-4D97-AF65-F5344CB8AC3E}">
        <p14:creationId xmlns:p14="http://schemas.microsoft.com/office/powerpoint/2010/main" val="2446850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006221" y="3524536"/>
            <a:ext cx="8775509" cy="1752600"/>
          </a:xfrm>
        </p:spPr>
        <p:txBody>
          <a:bodyPr>
            <a:noAutofit/>
          </a:bodyPr>
          <a:lstStyle/>
          <a:p>
            <a:pPr algn="ctr"/>
            <a:r>
              <a:rPr lang="ar-EG" sz="2800" b="1" dirty="0">
                <a:solidFill>
                  <a:srgbClr val="002060"/>
                </a:solidFill>
              </a:rPr>
              <a:t>إعداد</a:t>
            </a:r>
          </a:p>
          <a:p>
            <a:pPr algn="ctr"/>
            <a:r>
              <a:rPr lang="ar-EG" sz="2800" b="1" dirty="0">
                <a:solidFill>
                  <a:srgbClr val="002060"/>
                </a:solidFill>
              </a:rPr>
              <a:t>د/ وفاء ماهر الزنطاحى</a:t>
            </a:r>
          </a:p>
          <a:p>
            <a:pPr algn="ctr"/>
            <a:r>
              <a:rPr lang="ar-EG" sz="2800" b="1" dirty="0">
                <a:solidFill>
                  <a:srgbClr val="002060"/>
                </a:solidFill>
              </a:rPr>
              <a:t>مدرس المناهج وطرق تدريس العلوم</a:t>
            </a:r>
          </a:p>
          <a:p>
            <a:pPr algn="ctr"/>
            <a:r>
              <a:rPr lang="ar-EG" sz="2800" b="1" dirty="0">
                <a:solidFill>
                  <a:srgbClr val="002060"/>
                </a:solidFill>
              </a:rPr>
              <a:t>كلية التربية – جامعة طنطا</a:t>
            </a:r>
          </a:p>
          <a:p>
            <a:pPr algn="ctr"/>
            <a:r>
              <a:rPr lang="ar-EG" sz="2800" b="1" dirty="0">
                <a:solidFill>
                  <a:srgbClr val="002060"/>
                </a:solidFill>
              </a:rPr>
              <a:t>2017م</a:t>
            </a:r>
            <a:endParaRPr lang="ar-EG" sz="2800" b="1" dirty="0">
              <a:solidFill>
                <a:srgbClr val="002060"/>
              </a:solidFill>
            </a:endParaRPr>
          </a:p>
        </p:txBody>
      </p:sp>
      <p:sp>
        <p:nvSpPr>
          <p:cNvPr id="4" name="Rectangle 3"/>
          <p:cNvSpPr/>
          <p:nvPr/>
        </p:nvSpPr>
        <p:spPr>
          <a:xfrm>
            <a:off x="1187355" y="1026602"/>
            <a:ext cx="10385946" cy="2369880"/>
          </a:xfrm>
          <a:prstGeom prst="rect">
            <a:avLst/>
          </a:prstGeom>
          <a:noFill/>
        </p:spPr>
        <p:txBody>
          <a:bodyPr wrap="square" lIns="91440" tIns="45720" rIns="91440" bIns="45720">
            <a:spAutoFit/>
          </a:bodyPr>
          <a:lstStyle/>
          <a:p>
            <a:pPr algn="ctr"/>
            <a:r>
              <a:rPr lang="ar-EG" sz="5400" b="1" cap="all" dirty="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rPr>
              <a:t>التدريس </a:t>
            </a:r>
            <a:r>
              <a:rPr lang="ar-EG" sz="5400" b="1" cap="all" dirty="0" smtClean="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rPr>
              <a:t>المصغر (2)</a:t>
            </a:r>
          </a:p>
          <a:p>
            <a:pPr algn="ctr"/>
            <a:r>
              <a:rPr lang="en-US" sz="5400" b="1" cap="all" dirty="0" err="1" smtClean="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rPr>
              <a:t>Curr</a:t>
            </a:r>
            <a:r>
              <a:rPr lang="en-US" sz="5400" b="1" cap="all" dirty="0" smtClean="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rPr>
              <a:t> 221</a:t>
            </a:r>
            <a:endParaRPr lang="ar-EG" sz="5400" b="1" cap="all" dirty="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endParaRPr>
          </a:p>
          <a:p>
            <a:pPr algn="ctr"/>
            <a:r>
              <a:rPr lang="ar-EG" sz="4000" b="1" cap="all" dirty="0" smtClean="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rPr>
              <a:t>الفرقة الثانية/ تخصص بيولوجى وكيمياء باللغة الانجليزية</a:t>
            </a:r>
            <a:endParaRPr lang="ar-EG" sz="4000" b="1" cap="all" dirty="0">
              <a:ln w="9000" cmpd="sng">
                <a:solidFill>
                  <a:schemeClr val="accent4">
                    <a:shade val="50000"/>
                    <a:satMod val="120000"/>
                  </a:schemeClr>
                </a:solidFill>
                <a:prstDash val="solid"/>
              </a:ln>
              <a:solidFill>
                <a:schemeClr val="bg2">
                  <a:lumMod val="10000"/>
                </a:schemeClr>
              </a:solidFill>
              <a:effectLst>
                <a:reflection blurRad="12700" stA="28000" endPos="45000" dist="1000" dir="5400000" sy="-100000" algn="bl" rotWithShape="0"/>
              </a:effectLst>
            </a:endParaRPr>
          </a:p>
        </p:txBody>
      </p:sp>
    </p:spTree>
    <p:extLst>
      <p:ext uri="{BB962C8B-B14F-4D97-AF65-F5344CB8AC3E}">
        <p14:creationId xmlns:p14="http://schemas.microsoft.com/office/powerpoint/2010/main" val="151447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par>
                                <p:cTn id="8" presetID="21"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heel(1)">
                                      <p:cBhvr>
                                        <p:cTn id="10" dur="2000"/>
                                        <p:tgtEl>
                                          <p:spTgt spid="3">
                                            <p:txEl>
                                              <p:pRg st="0" end="0"/>
                                            </p:txEl>
                                          </p:spTgt>
                                        </p:tgtEl>
                                      </p:cBhvr>
                                    </p:animEffect>
                                  </p:childTnLst>
                                </p:cTn>
                              </p:par>
                              <p:par>
                                <p:cTn id="11" presetID="21" presetClass="entr" presetSubtype="1"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wheel(1)">
                                      <p:cBhvr>
                                        <p:cTn id="13" dur="2000"/>
                                        <p:tgtEl>
                                          <p:spTgt spid="3">
                                            <p:txEl>
                                              <p:pRg st="1" end="1"/>
                                            </p:txEl>
                                          </p:spTgt>
                                        </p:tgtEl>
                                      </p:cBhvr>
                                    </p:animEffect>
                                  </p:childTnLst>
                                </p:cTn>
                              </p:par>
                              <p:par>
                                <p:cTn id="14" presetID="21" presetClass="entr" presetSubtype="1"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wheel(1)">
                                      <p:cBhvr>
                                        <p:cTn id="16" dur="2000"/>
                                        <p:tgtEl>
                                          <p:spTgt spid="3">
                                            <p:txEl>
                                              <p:pRg st="2" end="2"/>
                                            </p:txEl>
                                          </p:spTgt>
                                        </p:tgtEl>
                                      </p:cBhvr>
                                    </p:animEffect>
                                  </p:childTnLst>
                                </p:cTn>
                              </p:par>
                              <p:par>
                                <p:cTn id="17" presetID="21" presetClass="entr" presetSubtype="1"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heel(1)">
                                      <p:cBhvr>
                                        <p:cTn id="19" dur="2000"/>
                                        <p:tgtEl>
                                          <p:spTgt spid="3">
                                            <p:txEl>
                                              <p:pRg st="3" end="3"/>
                                            </p:txEl>
                                          </p:spTgt>
                                        </p:tgtEl>
                                      </p:cBhvr>
                                    </p:animEffect>
                                  </p:childTnLst>
                                </p:cTn>
                              </p:par>
                              <p:par>
                                <p:cTn id="20" presetID="21" presetClass="entr" presetSubtype="1"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heel(1)">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8800" y="274638"/>
            <a:ext cx="7467600" cy="1143000"/>
          </a:xfrm>
          <a:solidFill>
            <a:srgbClr val="00B050"/>
          </a:solidFill>
          <a:ln w="57150">
            <a:solidFill>
              <a:schemeClr val="bg2">
                <a:lumMod val="75000"/>
              </a:schemeClr>
            </a:solidFill>
          </a:ln>
        </p:spPr>
        <p:txBody>
          <a:bodyPr>
            <a:normAutofit/>
          </a:bodyPr>
          <a:lstStyle/>
          <a:p>
            <a:pPr algn="ctr"/>
            <a:r>
              <a:rPr lang="ar-EG" sz="4800" b="1" dirty="0">
                <a:solidFill>
                  <a:schemeClr val="bg1"/>
                </a:solidFill>
              </a:rPr>
              <a:t>كن هذا المعلم: المعلم مانح الحلوى</a:t>
            </a:r>
            <a:endParaRPr lang="ar-EG" sz="4800" dirty="0">
              <a:solidFill>
                <a:schemeClr val="bg1"/>
              </a:solidFill>
            </a:endParaRPr>
          </a:p>
        </p:txBody>
      </p:sp>
      <p:sp>
        <p:nvSpPr>
          <p:cNvPr id="3" name="Content Placeholder 2"/>
          <p:cNvSpPr>
            <a:spLocks noGrp="1"/>
          </p:cNvSpPr>
          <p:nvPr>
            <p:ph sz="quarter" idx="1"/>
          </p:nvPr>
        </p:nvSpPr>
        <p:spPr>
          <a:xfrm>
            <a:off x="1364776" y="1586553"/>
            <a:ext cx="9490772" cy="4873752"/>
          </a:xfrm>
        </p:spPr>
        <p:txBody>
          <a:bodyPr>
            <a:normAutofit/>
          </a:bodyPr>
          <a:lstStyle/>
          <a:p>
            <a:pPr marL="0" indent="0" algn="ctr">
              <a:lnSpc>
                <a:spcPct val="150000"/>
              </a:lnSpc>
              <a:buNone/>
            </a:pPr>
            <a:r>
              <a:rPr lang="ar-EG" b="1" dirty="0"/>
              <a:t>وهو </a:t>
            </a:r>
            <a:r>
              <a:rPr lang="ar-EG" b="1" dirty="0"/>
              <a:t>المعلم الذي لديه قناعة كبرى بأهمية التعزيز (الخارجي) للسلوك خاصة في الحالات والمواقف التدريسية التي يستشعر فيها غياب التعزيز (الدافعية) الداخلية للطلاب، ولذا نجده يسلك وفق هذا الاعتقاد مستنداً أيضاً إلى مبادئ التعزيز – آنفة الذكر – فنجده أشبه ما يكون بمانح الحلوى للأطفال، وحلوته من أنواع شتى (اللفظية، والاشارية، والمكافآت المادية.. الخ) وهو يعطيها لمن يستحقها ومتى كان يستحقها وبعدل واعتدال عاملاً بالمبدأ ( لا إفراط ولا تفريط ).</a:t>
            </a:r>
            <a:endParaRPr lang="en-US" b="1" dirty="0"/>
          </a:p>
          <a:p>
            <a:pPr algn="just">
              <a:lnSpc>
                <a:spcPct val="150000"/>
              </a:lnSpc>
            </a:pPr>
            <a:endParaRPr lang="ar-EG" b="1" dirty="0"/>
          </a:p>
        </p:txBody>
      </p:sp>
    </p:spTree>
    <p:extLst>
      <p:ext uri="{BB962C8B-B14F-4D97-AF65-F5344CB8AC3E}">
        <p14:creationId xmlns:p14="http://schemas.microsoft.com/office/powerpoint/2010/main" val="3791732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EG" b="1" dirty="0" smtClean="0"/>
              <a:t>الاسئلة التقويمية</a:t>
            </a:r>
            <a:endParaRPr lang="ar-EG" b="1" dirty="0"/>
          </a:p>
        </p:txBody>
      </p:sp>
      <p:sp>
        <p:nvSpPr>
          <p:cNvPr id="3" name="Content Placeholder 2"/>
          <p:cNvSpPr>
            <a:spLocks noGrp="1"/>
          </p:cNvSpPr>
          <p:nvPr>
            <p:ph idx="1"/>
          </p:nvPr>
        </p:nvSpPr>
        <p:spPr/>
        <p:txBody>
          <a:bodyPr>
            <a:normAutofit/>
          </a:bodyPr>
          <a:lstStyle/>
          <a:p>
            <a:pPr algn="r" rtl="1">
              <a:lnSpc>
                <a:spcPct val="150000"/>
              </a:lnSpc>
            </a:pPr>
            <a:r>
              <a:rPr lang="ar-EG" sz="3600" b="1" dirty="0" smtClean="0"/>
              <a:t>ما المقصود بالتعزيز، ومهارة التعزيز؟</a:t>
            </a:r>
          </a:p>
          <a:p>
            <a:pPr algn="r" rtl="1">
              <a:lnSpc>
                <a:spcPct val="150000"/>
              </a:lnSpc>
            </a:pPr>
            <a:r>
              <a:rPr lang="ar-EG" sz="3600" b="1" dirty="0" smtClean="0"/>
              <a:t>ناقش اهمية التعزيز من نظرك التربوية؟</a:t>
            </a:r>
          </a:p>
          <a:p>
            <a:pPr algn="r" rtl="1">
              <a:lnSpc>
                <a:spcPct val="150000"/>
              </a:lnSpc>
            </a:pPr>
            <a:r>
              <a:rPr lang="ar-EG" sz="3600" b="1" dirty="0" smtClean="0"/>
              <a:t>ماانواع المعززات التى يمكنك توظيفها فى تدريسك لمادة العلوم.</a:t>
            </a:r>
            <a:endParaRPr lang="ar-EG" sz="3600" b="1" dirty="0"/>
          </a:p>
        </p:txBody>
      </p:sp>
    </p:spTree>
    <p:extLst>
      <p:ext uri="{BB962C8B-B14F-4D97-AF65-F5344CB8AC3E}">
        <p14:creationId xmlns:p14="http://schemas.microsoft.com/office/powerpoint/2010/main" val="3743054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512056" y="2551837"/>
            <a:ext cx="5167889" cy="1754326"/>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مهارة التعزيز</a:t>
            </a:r>
            <a:br>
              <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r>
              <a:rPr lang="en-US"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Reinforcement</a:t>
            </a:r>
            <a:endParaRPr lang="ar-EG"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Tree>
    <p:extLst>
      <p:ext uri="{BB962C8B-B14F-4D97-AF65-F5344CB8AC3E}">
        <p14:creationId xmlns:p14="http://schemas.microsoft.com/office/powerpoint/2010/main" val="268046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EG" sz="3600" b="1" dirty="0"/>
              <a:t>إلى أى مدى نستخدم التعزيز فى حياتنا؟</a:t>
            </a:r>
            <a:endParaRPr lang="ar-EG" sz="3600" b="1" dirty="0"/>
          </a:p>
        </p:txBody>
      </p:sp>
      <p:sp>
        <p:nvSpPr>
          <p:cNvPr id="3" name="Content Placeholder 2"/>
          <p:cNvSpPr>
            <a:spLocks noGrp="1"/>
          </p:cNvSpPr>
          <p:nvPr>
            <p:ph sz="quarter" idx="1"/>
          </p:nvPr>
        </p:nvSpPr>
        <p:spPr/>
        <p:txBody>
          <a:bodyPr/>
          <a:lstStyle/>
          <a:p>
            <a:pPr algn="r" rtl="1"/>
            <a:r>
              <a:rPr lang="ar-EG" dirty="0" smtClean="0"/>
              <a:t>متى؟</a:t>
            </a:r>
          </a:p>
          <a:p>
            <a:pPr algn="r" rtl="1"/>
            <a:r>
              <a:rPr lang="ar-EG" dirty="0" smtClean="0"/>
              <a:t>لماذا؟</a:t>
            </a:r>
          </a:p>
          <a:p>
            <a:pPr algn="r" rtl="1"/>
            <a:r>
              <a:rPr lang="ar-EG" dirty="0" smtClean="0"/>
              <a:t>أنواعه؟</a:t>
            </a:r>
          </a:p>
          <a:p>
            <a:pPr algn="r" rtl="1"/>
            <a:r>
              <a:rPr lang="ar-EG" dirty="0" smtClean="0"/>
              <a:t>مهم؟</a:t>
            </a:r>
          </a:p>
          <a:p>
            <a:pPr algn="r" rtl="1"/>
            <a:r>
              <a:rPr lang="ar-EG" dirty="0" smtClean="0"/>
              <a:t>أصوله النظرية؟</a:t>
            </a:r>
            <a:endParaRPr lang="ar-EG" dirty="0"/>
          </a:p>
        </p:txBody>
      </p:sp>
    </p:spTree>
    <p:extLst>
      <p:ext uri="{BB962C8B-B14F-4D97-AF65-F5344CB8AC3E}">
        <p14:creationId xmlns:p14="http://schemas.microsoft.com/office/powerpoint/2010/main" val="1182559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ircle(in)">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808" y="111770"/>
            <a:ext cx="7467600" cy="724942"/>
          </a:xfrm>
          <a:solidFill>
            <a:srgbClr val="0000FF"/>
          </a:solidFill>
        </p:spPr>
        <p:style>
          <a:lnRef idx="1">
            <a:schemeClr val="accent4"/>
          </a:lnRef>
          <a:fillRef idx="3">
            <a:schemeClr val="accent4"/>
          </a:fillRef>
          <a:effectRef idx="2">
            <a:schemeClr val="accent4"/>
          </a:effectRef>
          <a:fontRef idx="minor">
            <a:schemeClr val="lt1"/>
          </a:fontRef>
        </p:style>
        <p:txBody>
          <a:bodyPr>
            <a:noAutofit/>
          </a:bodyPr>
          <a:lstStyle/>
          <a:p>
            <a:pPr algn="ctr"/>
            <a:r>
              <a:rPr lang="ar-EG" sz="3200" dirty="0"/>
              <a:t>المبادئ التى يستند </a:t>
            </a:r>
            <a:r>
              <a:rPr lang="ar-EG" sz="3200" dirty="0"/>
              <a:t>إليها </a:t>
            </a:r>
            <a:r>
              <a:rPr lang="ar-EG" sz="3200" dirty="0"/>
              <a:t>علم النفس </a:t>
            </a:r>
            <a:r>
              <a:rPr lang="ar-EG" sz="3200" dirty="0"/>
              <a:t>فى </a:t>
            </a:r>
            <a:r>
              <a:rPr lang="ar-EG" sz="3200" dirty="0"/>
              <a:t>تفسير التعزيز </a:t>
            </a:r>
            <a:endParaRPr lang="ar-EG" sz="3200" dirty="0"/>
          </a:p>
        </p:txBody>
      </p:sp>
      <p:sp>
        <p:nvSpPr>
          <p:cNvPr id="3" name="Content Placeholder 2"/>
          <p:cNvSpPr>
            <a:spLocks noGrp="1"/>
          </p:cNvSpPr>
          <p:nvPr>
            <p:ph sz="quarter" idx="1"/>
          </p:nvPr>
        </p:nvSpPr>
        <p:spPr>
          <a:xfrm>
            <a:off x="1703512" y="980728"/>
            <a:ext cx="8568952" cy="5760640"/>
          </a:xfrm>
        </p:spPr>
        <p:txBody>
          <a:bodyPr>
            <a:noAutofit/>
          </a:bodyPr>
          <a:lstStyle/>
          <a:p>
            <a:pPr lvl="0" algn="just" rtl="1"/>
            <a:r>
              <a:rPr lang="ar-EG" sz="2600" b="1" dirty="0"/>
              <a:t>يتعلم الفرد أو يغير سلوكه (أو استجابته) عن طريق ملاحظته لنتائج السلوك الذي يقوم به. فإذا كانت نتيجة السلوك </a:t>
            </a:r>
            <a:r>
              <a:rPr lang="ar-EG" sz="2600" b="1" u="sng" dirty="0">
                <a:solidFill>
                  <a:srgbClr val="0000FF"/>
                </a:solidFill>
              </a:rPr>
              <a:t>سارة ممتعة </a:t>
            </a:r>
            <a:r>
              <a:rPr lang="ar-EG" sz="2600" b="1" dirty="0"/>
              <a:t>عند الفرد عمد إلى تكرار هذا السلوك، وإذا كانت </a:t>
            </a:r>
            <a:r>
              <a:rPr lang="ar-EG" sz="2600" b="1" u="sng" dirty="0">
                <a:solidFill>
                  <a:srgbClr val="0000FF"/>
                </a:solidFill>
              </a:rPr>
              <a:t>ضارة أو </a:t>
            </a:r>
            <a:r>
              <a:rPr lang="ar-EG" sz="2600" b="1" u="sng" dirty="0">
                <a:solidFill>
                  <a:srgbClr val="0000FF"/>
                </a:solidFill>
              </a:rPr>
              <a:t>غير مستحبة</a:t>
            </a:r>
            <a:r>
              <a:rPr lang="ar-EG" sz="2600" b="1" dirty="0"/>
              <a:t> </a:t>
            </a:r>
            <a:r>
              <a:rPr lang="ar-EG" sz="2600" b="1" dirty="0"/>
              <a:t>فإنه يعمد إلى تجنب القيام بهذا السلوك.</a:t>
            </a:r>
            <a:endParaRPr lang="en-US" sz="2600" b="1" dirty="0"/>
          </a:p>
          <a:p>
            <a:pPr lvl="0" algn="just" rtl="1"/>
            <a:r>
              <a:rPr lang="ar-EG" sz="2600" b="1" dirty="0"/>
              <a:t>يزيد </a:t>
            </a:r>
            <a:r>
              <a:rPr lang="ar-EG" sz="2600" b="1" dirty="0"/>
              <a:t>احتمال تكرار السلوك (الاستجابة) عندما يتبع التعزيز السلوك المرغوب فيه </a:t>
            </a:r>
            <a:r>
              <a:rPr lang="ar-EG" sz="2600" b="1" u="sng" dirty="0">
                <a:solidFill>
                  <a:srgbClr val="0000FF"/>
                </a:solidFill>
              </a:rPr>
              <a:t>بطريقة مباشرة.</a:t>
            </a:r>
            <a:endParaRPr lang="en-US" sz="2600" b="1" u="sng" dirty="0">
              <a:solidFill>
                <a:srgbClr val="0000FF"/>
              </a:solidFill>
            </a:endParaRPr>
          </a:p>
          <a:p>
            <a:pPr lvl="0" algn="just" rtl="1"/>
            <a:r>
              <a:rPr lang="ar-EG" sz="2600" b="1" dirty="0"/>
              <a:t>كلما </a:t>
            </a:r>
            <a:r>
              <a:rPr lang="ar-EG" sz="2600" b="1" u="sng" dirty="0">
                <a:solidFill>
                  <a:srgbClr val="0000FF"/>
                </a:solidFill>
              </a:rPr>
              <a:t>كثر</a:t>
            </a:r>
            <a:r>
              <a:rPr lang="ar-EG" sz="2600" b="1" dirty="0"/>
              <a:t> التعزيز زاد احتمال تكرار السلوك (الاستجابة).</a:t>
            </a:r>
            <a:endParaRPr lang="en-US" sz="2600" b="1" dirty="0"/>
          </a:p>
          <a:p>
            <a:pPr lvl="0" algn="just" rtl="1"/>
            <a:r>
              <a:rPr lang="ar-EG" sz="2600" b="1" dirty="0"/>
              <a:t>يمكن </a:t>
            </a:r>
            <a:r>
              <a:rPr lang="ar-EG" sz="2600" b="1" u="sng" dirty="0">
                <a:solidFill>
                  <a:srgbClr val="0000FF"/>
                </a:solidFill>
              </a:rPr>
              <a:t>تشكيل سلوك </a:t>
            </a:r>
            <a:r>
              <a:rPr lang="ar-EG" sz="2600" b="1" dirty="0"/>
              <a:t>الفرد تدريجياً عن طريق التحكم في التعزيز، أي عن طريق تعزيز السلوك المرغوب فيه وعدم تعزيز الأنواع الأخرى غير المرغوب فيها.</a:t>
            </a:r>
            <a:endParaRPr lang="en-US" sz="2600" b="1" dirty="0"/>
          </a:p>
          <a:p>
            <a:pPr lvl="0" algn="just" rtl="1"/>
            <a:r>
              <a:rPr lang="ar-EG" sz="2600" b="1" dirty="0"/>
              <a:t>يزيد التعزيز من نشاط المتعلم ومن اهتمامه بالتعلم وهذا ما يطلق عليه </a:t>
            </a:r>
            <a:r>
              <a:rPr lang="ar-EG" sz="2600" b="1" u="sng" dirty="0">
                <a:solidFill>
                  <a:srgbClr val="0000FF"/>
                </a:solidFill>
              </a:rPr>
              <a:t>الجوانب الدافعية للتعزيز</a:t>
            </a:r>
            <a:r>
              <a:rPr lang="ar-EG" sz="2600" b="1" dirty="0"/>
              <a:t>.</a:t>
            </a:r>
            <a:endParaRPr lang="en-US" sz="2600" b="1" dirty="0"/>
          </a:p>
        </p:txBody>
      </p:sp>
    </p:spTree>
    <p:extLst>
      <p:ext uri="{BB962C8B-B14F-4D97-AF65-F5344CB8AC3E}">
        <p14:creationId xmlns:p14="http://schemas.microsoft.com/office/powerpoint/2010/main" val="424448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981200" y="404664"/>
            <a:ext cx="8075240" cy="6069288"/>
          </a:xfrm>
        </p:spPr>
        <p:txBody>
          <a:bodyPr>
            <a:normAutofit/>
          </a:bodyPr>
          <a:lstStyle/>
          <a:p>
            <a:pPr marL="0" indent="0" algn="ctr">
              <a:buNone/>
            </a:pPr>
            <a:r>
              <a:rPr lang="ar-EG" sz="3200" dirty="0"/>
              <a:t>وتعد مهارة التعزيز واحدة من أهم </a:t>
            </a:r>
            <a:r>
              <a:rPr lang="ar-EG" sz="3200" u="sng" dirty="0">
                <a:solidFill>
                  <a:srgbClr val="0000FF"/>
                </a:solidFill>
              </a:rPr>
              <a:t>مهارات إدارة الصف </a:t>
            </a:r>
            <a:r>
              <a:rPr lang="ar-EG" sz="3200" dirty="0"/>
              <a:t>التي يجب علينا تعلمها والتدريب عليها فعن طريق التعزيز يتمكن المعلم من </a:t>
            </a:r>
            <a:r>
              <a:rPr lang="ar-EG" sz="3200" u="sng" dirty="0">
                <a:solidFill>
                  <a:srgbClr val="0000FF"/>
                </a:solidFill>
              </a:rPr>
              <a:t>استثارة دافعية </a:t>
            </a:r>
            <a:r>
              <a:rPr lang="ar-EG" sz="3200" dirty="0"/>
              <a:t>الطلاب للتعلم ومن </a:t>
            </a:r>
            <a:r>
              <a:rPr lang="ar-EG" sz="3200" u="sng" dirty="0">
                <a:solidFill>
                  <a:srgbClr val="0000FF"/>
                </a:solidFill>
              </a:rPr>
              <a:t>زيادة مشاركتهم </a:t>
            </a:r>
            <a:r>
              <a:rPr lang="ar-EG" sz="3200" dirty="0"/>
              <a:t>في الأنشطة (ومنها الإجابة على الأسئلة الصفية) وعن طريقها يتمكن المعلم من </a:t>
            </a:r>
            <a:r>
              <a:rPr lang="ar-EG" sz="3200" u="sng" dirty="0">
                <a:solidFill>
                  <a:srgbClr val="0000FF"/>
                </a:solidFill>
              </a:rPr>
              <a:t>ضبط النظام </a:t>
            </a:r>
            <a:r>
              <a:rPr lang="ar-EG" sz="3200" u="sng" dirty="0">
                <a:solidFill>
                  <a:srgbClr val="0000FF"/>
                </a:solidFill>
              </a:rPr>
              <a:t>الصفي</a:t>
            </a:r>
            <a:r>
              <a:rPr lang="ar-EG" sz="3200" dirty="0"/>
              <a:t>.</a:t>
            </a:r>
            <a:r>
              <a:rPr lang="ar-EG" sz="3200" dirty="0"/>
              <a:t> </a:t>
            </a:r>
          </a:p>
          <a:p>
            <a:pPr marL="0" indent="0" algn="ctr">
              <a:buNone/>
            </a:pPr>
            <a:endParaRPr lang="ar-EG" dirty="0"/>
          </a:p>
          <a:p>
            <a:pPr marL="0" indent="0" algn="ctr">
              <a:buNone/>
            </a:pPr>
            <a:r>
              <a:rPr lang="ar-EG" sz="3200" dirty="0">
                <a:solidFill>
                  <a:srgbClr val="C00000"/>
                </a:solidFill>
              </a:rPr>
              <a:t>ولذا </a:t>
            </a:r>
            <a:r>
              <a:rPr lang="ar-EG" sz="3200" dirty="0">
                <a:solidFill>
                  <a:srgbClr val="C00000"/>
                </a:solidFill>
              </a:rPr>
              <a:t>نجد أن مهارة التعزيز </a:t>
            </a:r>
            <a:r>
              <a:rPr lang="ar-EG" sz="3200" dirty="0"/>
              <a:t>ترتبط بعدد من مهارات التدريس </a:t>
            </a:r>
            <a:r>
              <a:rPr lang="ar-EG" sz="3200" dirty="0">
                <a:solidFill>
                  <a:srgbClr val="C00000"/>
                </a:solidFill>
              </a:rPr>
              <a:t>الأخرى ومنها مهارة طرح الأسئلة الصفية ومهارة استثار دافعية الطلاب للتعلم، ومهارة ضبط النظام الصفي</a:t>
            </a:r>
            <a:r>
              <a:rPr lang="ar-EG" sz="3200" dirty="0">
                <a:solidFill>
                  <a:srgbClr val="C00000"/>
                </a:solidFill>
              </a:rPr>
              <a:t>.</a:t>
            </a:r>
            <a:endParaRPr lang="en-US" sz="3200" dirty="0">
              <a:solidFill>
                <a:srgbClr val="C00000"/>
              </a:solidFill>
            </a:endParaRPr>
          </a:p>
        </p:txBody>
      </p:sp>
    </p:spTree>
    <p:extLst>
      <p:ext uri="{BB962C8B-B14F-4D97-AF65-F5344CB8AC3E}">
        <p14:creationId xmlns:p14="http://schemas.microsoft.com/office/powerpoint/2010/main" val="2313787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EG" sz="4000" b="1" dirty="0"/>
              <a:t>ماذا </a:t>
            </a:r>
            <a:r>
              <a:rPr lang="ar-EG" sz="4000" b="1" dirty="0"/>
              <a:t>يعني التعزيز</a:t>
            </a:r>
            <a:r>
              <a:rPr lang="ar-EG" sz="4000" b="1" dirty="0"/>
              <a:t>؟</a:t>
            </a:r>
            <a:endParaRPr lang="ar-EG" sz="4000" dirty="0"/>
          </a:p>
        </p:txBody>
      </p:sp>
      <p:sp>
        <p:nvSpPr>
          <p:cNvPr id="3" name="Content Placeholder 2"/>
          <p:cNvSpPr>
            <a:spLocks noGrp="1"/>
          </p:cNvSpPr>
          <p:nvPr>
            <p:ph sz="quarter" idx="1"/>
          </p:nvPr>
        </p:nvSpPr>
        <p:spPr/>
        <p:txBody>
          <a:bodyPr>
            <a:normAutofit/>
          </a:bodyPr>
          <a:lstStyle/>
          <a:p>
            <a:pPr marL="0" indent="0" algn="ctr">
              <a:buNone/>
            </a:pPr>
            <a:endParaRPr lang="ar-EG" sz="3600" b="1" dirty="0"/>
          </a:p>
          <a:p>
            <a:pPr marL="0" indent="0" algn="ctr">
              <a:buNone/>
            </a:pPr>
            <a:r>
              <a:rPr lang="ar-EG" sz="3600" b="1" dirty="0"/>
              <a:t>العملية </a:t>
            </a:r>
            <a:r>
              <a:rPr lang="ar-EG" sz="3600" b="1" dirty="0"/>
              <a:t>التي يتم بمقتضاها زيادة (أو تقوية) احتمالية تكرار قيام الفرد بسلوك أو استجابة معينة، وذلك عن طريق تقديم معزز يعقب ظهور هذا السلوك أو تلك الاستجابة منه – أي من الفرد</a:t>
            </a:r>
            <a:endParaRPr lang="ar-EG" sz="3600" dirty="0"/>
          </a:p>
        </p:txBody>
      </p:sp>
    </p:spTree>
    <p:extLst>
      <p:ext uri="{BB962C8B-B14F-4D97-AF65-F5344CB8AC3E}">
        <p14:creationId xmlns:p14="http://schemas.microsoft.com/office/powerpoint/2010/main" val="142433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normAutofit/>
          </a:bodyPr>
          <a:lstStyle/>
          <a:p>
            <a:pPr algn="ctr"/>
            <a:r>
              <a:rPr lang="ar-EG" sz="3600" b="1" dirty="0">
                <a:solidFill>
                  <a:schemeClr val="tx1"/>
                </a:solidFill>
              </a:rPr>
              <a:t>ماذا يعني </a:t>
            </a:r>
            <a:r>
              <a:rPr lang="ar-EG" sz="3600" b="1" dirty="0">
                <a:solidFill>
                  <a:schemeClr val="tx1"/>
                </a:solidFill>
              </a:rPr>
              <a:t>التعزيز فى التدريس؟</a:t>
            </a:r>
            <a:endParaRPr lang="ar-EG" sz="3600" dirty="0">
              <a:solidFill>
                <a:schemeClr val="tx1"/>
              </a:solidFill>
            </a:endParaRPr>
          </a:p>
        </p:txBody>
      </p:sp>
      <p:sp>
        <p:nvSpPr>
          <p:cNvPr id="3" name="Content Placeholder 2"/>
          <p:cNvSpPr>
            <a:spLocks noGrp="1"/>
          </p:cNvSpPr>
          <p:nvPr>
            <p:ph sz="quarter" idx="1"/>
          </p:nvPr>
        </p:nvSpPr>
        <p:spPr/>
        <p:txBody>
          <a:bodyPr>
            <a:normAutofit/>
          </a:bodyPr>
          <a:lstStyle/>
          <a:p>
            <a:pPr marL="0" indent="0" algn="ctr">
              <a:buNone/>
            </a:pPr>
            <a:r>
              <a:rPr lang="ar-EG" b="1" dirty="0"/>
              <a:t>العملية التي يقوم بها المعلم عند تقديم / معزز لطالب معين لمكافأته على سلوك (أو استجابة) مرغوب فيها بغرض تشجيعه على إعادة تكرار هذا السلوك (أو الاستجابة) مرة أخرى</a:t>
            </a:r>
            <a:r>
              <a:rPr lang="ar-EG" dirty="0"/>
              <a:t>. </a:t>
            </a:r>
            <a:endParaRPr lang="ar-EG" dirty="0"/>
          </a:p>
          <a:p>
            <a:pPr marL="0" indent="0" algn="ctr">
              <a:buNone/>
            </a:pPr>
            <a:endParaRPr lang="ar-EG" dirty="0"/>
          </a:p>
          <a:p>
            <a:pPr marL="0" indent="0" algn="ctr">
              <a:buNone/>
            </a:pPr>
            <a:r>
              <a:rPr lang="ar-EG" b="1" dirty="0"/>
              <a:t>الأمر </a:t>
            </a:r>
            <a:r>
              <a:rPr lang="ar-EG" b="1" dirty="0"/>
              <a:t>الذي </a:t>
            </a:r>
            <a:r>
              <a:rPr lang="ar-EG" b="1" dirty="0"/>
              <a:t>يؤدي إلى </a:t>
            </a:r>
            <a:r>
              <a:rPr lang="ar-EG" b="1" dirty="0"/>
              <a:t>تقوية ذلك السلوك (أو الاستجابة) </a:t>
            </a:r>
            <a:endParaRPr lang="ar-EG" b="1" dirty="0"/>
          </a:p>
          <a:p>
            <a:pPr marL="0" indent="0" algn="ctr">
              <a:buNone/>
            </a:pPr>
            <a:r>
              <a:rPr lang="ar-EG" b="1" dirty="0"/>
              <a:t>وظهورها مرات </a:t>
            </a:r>
            <a:r>
              <a:rPr lang="ar-EG" b="1" dirty="0"/>
              <a:t>أخرى.. وذلك بشرط أن يكون هذا </a:t>
            </a:r>
            <a:r>
              <a:rPr lang="ar-EG" b="1" dirty="0"/>
              <a:t>المعزز</a:t>
            </a:r>
          </a:p>
          <a:p>
            <a:pPr marL="0" indent="0" algn="ctr">
              <a:buNone/>
            </a:pPr>
            <a:r>
              <a:rPr lang="ar-EG" b="1" dirty="0"/>
              <a:t> </a:t>
            </a:r>
            <a:r>
              <a:rPr lang="ar-EG" b="1" dirty="0"/>
              <a:t>ساراً أو مرضياً </a:t>
            </a:r>
            <a:r>
              <a:rPr lang="ar-EG" b="1" dirty="0"/>
              <a:t>للطالب.</a:t>
            </a:r>
            <a:endParaRPr lang="ar-EG" b="1" dirty="0"/>
          </a:p>
        </p:txBody>
      </p:sp>
    </p:spTree>
    <p:extLst>
      <p:ext uri="{BB962C8B-B14F-4D97-AF65-F5344CB8AC3E}">
        <p14:creationId xmlns:p14="http://schemas.microsoft.com/office/powerpoint/2010/main" val="2132445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down)">
                                      <p:cBhvr>
                                        <p:cTn id="15" dur="500"/>
                                        <p:tgtEl>
                                          <p:spTgt spid="3">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down)">
                                      <p:cBhvr>
                                        <p:cTn id="18" dur="500"/>
                                        <p:tgtEl>
                                          <p:spTgt spid="3">
                                            <p:txEl>
                                              <p:pRg st="2" end="2"/>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00"/>
                                        <p:tgtEl>
                                          <p:spTgt spid="3">
                                            <p:txEl>
                                              <p:pRg st="3" end="3"/>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down)">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uiExpand="1"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44624"/>
            <a:ext cx="74676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EG" sz="3200" b="1" dirty="0">
                <a:solidFill>
                  <a:schemeClr val="tx1"/>
                </a:solidFill>
              </a:rPr>
              <a:t>المبادئ الأساسية للتعزيز التي يمكن الاسترشاد بها في تعديل سلوك الطلاب أثناء عملية التدريس</a:t>
            </a:r>
            <a:endParaRPr lang="ar-EG" sz="3200" dirty="0">
              <a:solidFill>
                <a:schemeClr val="tx1"/>
              </a:solidFill>
            </a:endParaRPr>
          </a:p>
        </p:txBody>
      </p:sp>
      <p:sp>
        <p:nvSpPr>
          <p:cNvPr id="3" name="Content Placeholder 2"/>
          <p:cNvSpPr>
            <a:spLocks noGrp="1"/>
          </p:cNvSpPr>
          <p:nvPr>
            <p:ph sz="quarter" idx="1"/>
          </p:nvPr>
        </p:nvSpPr>
        <p:spPr>
          <a:xfrm>
            <a:off x="1703512" y="1412776"/>
            <a:ext cx="8568952" cy="5400600"/>
          </a:xfrm>
        </p:spPr>
        <p:txBody>
          <a:bodyPr>
            <a:normAutofit lnSpcReduction="10000"/>
          </a:bodyPr>
          <a:lstStyle/>
          <a:p>
            <a:pPr algn="just" rtl="1"/>
            <a:r>
              <a:rPr lang="ar-EG" b="1" u="sng" dirty="0"/>
              <a:t>يختلف</a:t>
            </a:r>
            <a:r>
              <a:rPr lang="ar-EG" b="1" dirty="0"/>
              <a:t> الطلاب في نوع المعززات التي </a:t>
            </a:r>
            <a:r>
              <a:rPr lang="ar-EG" b="1" dirty="0" smtClean="0"/>
              <a:t>يفضلونها. (الاختيار)</a:t>
            </a:r>
          </a:p>
          <a:p>
            <a:pPr lvl="0" algn="just" rtl="1"/>
            <a:r>
              <a:rPr lang="ar-EG" b="1" dirty="0"/>
              <a:t>سلوك الطالب الذي يرغب المعلم في تشجيعه يجب تعزيزه وحده </a:t>
            </a:r>
            <a:r>
              <a:rPr lang="ar-EG" b="1" u="sng" dirty="0"/>
              <a:t>فور صدوره مباشرة </a:t>
            </a:r>
            <a:r>
              <a:rPr lang="ar-EG" b="1" dirty="0"/>
              <a:t>لأول مرة.</a:t>
            </a:r>
            <a:endParaRPr lang="en-US" b="1" dirty="0"/>
          </a:p>
          <a:p>
            <a:pPr lvl="0" algn="just" rtl="1"/>
            <a:r>
              <a:rPr lang="ar-EG" b="1" dirty="0"/>
              <a:t>يجب الاستمرار في تعزيز هذا السلوك فيما بعد </a:t>
            </a:r>
            <a:r>
              <a:rPr lang="ar-EG" b="1" u="sng" dirty="0"/>
              <a:t>في كل مرة </a:t>
            </a:r>
            <a:r>
              <a:rPr lang="ar-EG" b="1" dirty="0"/>
              <a:t>يصدرها فيها من قبل الطالب.</a:t>
            </a:r>
            <a:endParaRPr lang="en-US" b="1" dirty="0"/>
          </a:p>
          <a:p>
            <a:pPr lvl="0" algn="just" rtl="1"/>
            <a:r>
              <a:rPr lang="ar-EG" b="1" dirty="0"/>
              <a:t>حالما يقوى ذلك السلوك ويتأسس لدى الطالب، يمكن تعزيز السلوك </a:t>
            </a:r>
            <a:r>
              <a:rPr lang="ar-EG" b="1" u="sng" dirty="0"/>
              <a:t>بشكل متقطع </a:t>
            </a:r>
            <a:r>
              <a:rPr lang="ar-EG" b="1" dirty="0"/>
              <a:t>كأن يتم التعزيز كل فترة معينة من الوقت (كل نصف ساعة مثلاً) أو يتم عقب عدد معين من المرات يظهر فيها ذلك السلوك (كل أربع ساعات).</a:t>
            </a:r>
            <a:endParaRPr lang="en-US" b="1" dirty="0"/>
          </a:p>
          <a:p>
            <a:pPr algn="just" rtl="1"/>
            <a:r>
              <a:rPr lang="ar-EG" b="1" dirty="0"/>
              <a:t>تستخدم </a:t>
            </a:r>
            <a:r>
              <a:rPr lang="ar-EG" b="1" u="sng" dirty="0"/>
              <a:t>العديد من المعززات </a:t>
            </a:r>
            <a:r>
              <a:rPr lang="ar-EG" b="1" dirty="0"/>
              <a:t>لتعزيز السلوك الواحد المرغوب فيه في البداية، ثم يتم التقليل منها تدريجياً فيما بعد حتى يقوى هذا السلوك ويتأسس ثم يتم التقليل منها تدريجياً فيما بعد حتى يقوى هذا السلوك ويتأسس في شخصية الطالب، وعندئذ يكتفي بعدد محدود فيها.</a:t>
            </a:r>
          </a:p>
        </p:txBody>
      </p:sp>
    </p:spTree>
    <p:extLst>
      <p:ext uri="{BB962C8B-B14F-4D97-AF65-F5344CB8AC3E}">
        <p14:creationId xmlns:p14="http://schemas.microsoft.com/office/powerpoint/2010/main" val="1919169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right)">
                                      <p:cBhvr>
                                        <p:cTn id="12" dur="500"/>
                                        <p:tgtEl>
                                          <p:spTgt spid="3">
                                            <p:txEl>
                                              <p:pRg st="0" end="0"/>
                                            </p:txEl>
                                          </p:spTgt>
                                        </p:tgtEl>
                                      </p:cBhvr>
                                    </p:animEffect>
                                  </p:childTnLst>
                                </p:cTn>
                              </p:par>
                              <p:par>
                                <p:cTn id="13" presetID="22" presetClass="entr" presetSubtype="2"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right)">
                                      <p:cBhvr>
                                        <p:cTn id="15" dur="500"/>
                                        <p:tgtEl>
                                          <p:spTgt spid="3">
                                            <p:txEl>
                                              <p:pRg st="1" end="1"/>
                                            </p:txEl>
                                          </p:spTgt>
                                        </p:tgtEl>
                                      </p:cBhvr>
                                    </p:animEffect>
                                  </p:childTnLst>
                                </p:cTn>
                              </p:par>
                              <p:par>
                                <p:cTn id="16" presetID="22" presetClass="entr" presetSubtype="2"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ipe(right)">
                                      <p:cBhvr>
                                        <p:cTn id="18" dur="500"/>
                                        <p:tgtEl>
                                          <p:spTgt spid="3">
                                            <p:txEl>
                                              <p:pRg st="2" end="2"/>
                                            </p:txEl>
                                          </p:spTgt>
                                        </p:tgtEl>
                                      </p:cBhvr>
                                    </p:animEffect>
                                  </p:childTnLst>
                                </p:cTn>
                              </p:par>
                              <p:par>
                                <p:cTn id="19" presetID="22" presetClass="entr" presetSubtype="2"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right)">
                                      <p:cBhvr>
                                        <p:cTn id="21" dur="500"/>
                                        <p:tgtEl>
                                          <p:spTgt spid="3">
                                            <p:txEl>
                                              <p:pRg st="3" end="3"/>
                                            </p:txEl>
                                          </p:spTgt>
                                        </p:tgtEl>
                                      </p:cBhvr>
                                    </p:animEffect>
                                  </p:childTnLst>
                                </p:cTn>
                              </p:par>
                              <p:par>
                                <p:cTn id="22" presetID="22" presetClass="entr" presetSubtype="2"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wipe(right)">
                                      <p:cBhvr>
                                        <p:cTn id="24"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97768"/>
            <a:ext cx="7467600" cy="1143000"/>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EG" sz="4000" b="1" dirty="0">
                <a:solidFill>
                  <a:schemeClr val="tx1"/>
                </a:solidFill>
              </a:rPr>
              <a:t>أنواع المعززات</a:t>
            </a:r>
            <a:endParaRPr lang="ar-EG" sz="4000" b="1" dirty="0">
              <a:solidFill>
                <a:schemeClr val="tx1"/>
              </a:solidFill>
            </a:endParaRPr>
          </a:p>
        </p:txBody>
      </p:sp>
      <p:sp>
        <p:nvSpPr>
          <p:cNvPr id="3" name="Content Placeholder 2"/>
          <p:cNvSpPr>
            <a:spLocks noGrp="1"/>
          </p:cNvSpPr>
          <p:nvPr>
            <p:ph sz="quarter" idx="1"/>
          </p:nvPr>
        </p:nvSpPr>
        <p:spPr/>
        <p:txBody>
          <a:bodyPr>
            <a:normAutofit fontScale="62500" lnSpcReduction="20000"/>
          </a:bodyPr>
          <a:lstStyle/>
          <a:p>
            <a:pPr algn="r" rtl="1">
              <a:lnSpc>
                <a:spcPct val="150000"/>
              </a:lnSpc>
            </a:pPr>
            <a:r>
              <a:rPr lang="ar-EG" b="1" dirty="0"/>
              <a:t>المعززات </a:t>
            </a:r>
            <a:r>
              <a:rPr lang="ar-EG" b="1" dirty="0" smtClean="0"/>
              <a:t>اللفظية.</a:t>
            </a:r>
          </a:p>
          <a:p>
            <a:pPr algn="r" rtl="1">
              <a:lnSpc>
                <a:spcPct val="150000"/>
              </a:lnSpc>
            </a:pPr>
            <a:r>
              <a:rPr lang="ar-EG" b="1" dirty="0"/>
              <a:t>معززات </a:t>
            </a:r>
            <a:r>
              <a:rPr lang="ar-EG" b="1" dirty="0" smtClean="0"/>
              <a:t>إشارية.</a:t>
            </a:r>
          </a:p>
          <a:p>
            <a:pPr algn="r" rtl="1">
              <a:lnSpc>
                <a:spcPct val="150000"/>
              </a:lnSpc>
            </a:pPr>
            <a:r>
              <a:rPr lang="ar-EG" b="1" dirty="0"/>
              <a:t>المكافآت </a:t>
            </a:r>
            <a:r>
              <a:rPr lang="ar-EG" b="1" dirty="0" smtClean="0"/>
              <a:t>المادية: وتتضمن:</a:t>
            </a:r>
          </a:p>
          <a:p>
            <a:pPr marL="1524000" indent="-457200" algn="r" rtl="1">
              <a:lnSpc>
                <a:spcPct val="150000"/>
              </a:lnSpc>
              <a:buAutoNum type="arabicPeriod"/>
            </a:pPr>
            <a:r>
              <a:rPr lang="ar-EG" b="1" dirty="0" smtClean="0"/>
              <a:t>الدرجات.</a:t>
            </a:r>
          </a:p>
          <a:p>
            <a:pPr marL="1524000" indent="-457200" algn="r" rtl="1">
              <a:lnSpc>
                <a:spcPct val="150000"/>
              </a:lnSpc>
              <a:buAutoNum type="arabicPeriod"/>
            </a:pPr>
            <a:r>
              <a:rPr lang="ar-EG" b="1" dirty="0" smtClean="0"/>
              <a:t> </a:t>
            </a:r>
            <a:r>
              <a:rPr lang="ar-EG" b="1" dirty="0"/>
              <a:t>الرموز </a:t>
            </a:r>
            <a:r>
              <a:rPr lang="ar-EG" b="1" dirty="0" smtClean="0"/>
              <a:t>المادية.</a:t>
            </a:r>
          </a:p>
          <a:p>
            <a:pPr marL="1524000" indent="-457200" algn="r" rtl="1">
              <a:lnSpc>
                <a:spcPct val="150000"/>
              </a:lnSpc>
              <a:buAutoNum type="arabicPeriod"/>
            </a:pPr>
            <a:r>
              <a:rPr lang="ar-EG" b="1" dirty="0" smtClean="0"/>
              <a:t> الجوائز.</a:t>
            </a:r>
          </a:p>
          <a:p>
            <a:pPr marL="1524000" indent="-457200" algn="r" rtl="1">
              <a:lnSpc>
                <a:spcPct val="150000"/>
              </a:lnSpc>
              <a:buAutoNum type="arabicPeriod"/>
            </a:pPr>
            <a:r>
              <a:rPr lang="ar-EG" b="1" dirty="0" smtClean="0"/>
              <a:t>التقدير.</a:t>
            </a:r>
          </a:p>
          <a:p>
            <a:pPr marL="1524000" indent="-457200" algn="r" rtl="1">
              <a:lnSpc>
                <a:spcPct val="150000"/>
              </a:lnSpc>
              <a:buAutoNum type="arabicPeriod"/>
            </a:pPr>
            <a:r>
              <a:rPr lang="ar-EG" b="1" dirty="0" smtClean="0"/>
              <a:t> </a:t>
            </a:r>
            <a:r>
              <a:rPr lang="ar-EG" b="1" dirty="0"/>
              <a:t>الأنشطة المحببة والامتيازات </a:t>
            </a:r>
            <a:r>
              <a:rPr lang="ar-EG" b="1" dirty="0" smtClean="0"/>
              <a:t>الخاصة.</a:t>
            </a:r>
          </a:p>
          <a:p>
            <a:pPr marL="1524000" indent="-457200" algn="r" rtl="1">
              <a:lnSpc>
                <a:spcPct val="150000"/>
              </a:lnSpc>
              <a:buAutoNum type="arabicPeriod"/>
            </a:pPr>
            <a:r>
              <a:rPr lang="ar-EG" b="1" dirty="0"/>
              <a:t>التحرر من الإجراءات والسياسات البغيضة أو </a:t>
            </a:r>
            <a:r>
              <a:rPr lang="ar-EG" b="1" dirty="0" smtClean="0"/>
              <a:t>المنفرة.</a:t>
            </a:r>
          </a:p>
          <a:p>
            <a:pPr algn="r" rtl="1">
              <a:lnSpc>
                <a:spcPct val="150000"/>
              </a:lnSpc>
            </a:pPr>
            <a:endParaRPr lang="ar-EG" dirty="0"/>
          </a:p>
        </p:txBody>
      </p:sp>
    </p:spTree>
    <p:extLst>
      <p:ext uri="{BB962C8B-B14F-4D97-AF65-F5344CB8AC3E}">
        <p14:creationId xmlns:p14="http://schemas.microsoft.com/office/powerpoint/2010/main" val="218425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4)">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655</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إلى أى مدى نستخدم التعزيز فى حياتنا؟</vt:lpstr>
      <vt:lpstr>المبادئ التى يستند إليها علم النفس فى تفسير التعزيز </vt:lpstr>
      <vt:lpstr>PowerPoint Presentation</vt:lpstr>
      <vt:lpstr>ماذا يعني التعزيز؟</vt:lpstr>
      <vt:lpstr>ماذا يعني التعزيز فى التدريس؟</vt:lpstr>
      <vt:lpstr>المبادئ الأساسية للتعزيز التي يمكن الاسترشاد بها في تعديل سلوك الطلاب أثناء عملية التدريس</vt:lpstr>
      <vt:lpstr>أنواع المعززات</vt:lpstr>
      <vt:lpstr>كن هذا المعلم: المعلم مانح الحلوى</vt:lpstr>
      <vt:lpstr>الاسئلة التقويمية</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mmm</dc:creator>
  <cp:lastModifiedBy>mmm</cp:lastModifiedBy>
  <cp:revision>2</cp:revision>
  <dcterms:created xsi:type="dcterms:W3CDTF">2020-03-16T21:19:58Z</dcterms:created>
  <dcterms:modified xsi:type="dcterms:W3CDTF">2020-03-16T21:21:29Z</dcterms:modified>
</cp:coreProperties>
</file>